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339" r:id="rId2"/>
    <p:sldId id="340" r:id="rId3"/>
    <p:sldId id="341" r:id="rId4"/>
    <p:sldId id="342" r:id="rId5"/>
    <p:sldId id="344" r:id="rId6"/>
    <p:sldId id="343" r:id="rId7"/>
    <p:sldId id="345" r:id="rId8"/>
    <p:sldId id="347" r:id="rId9"/>
    <p:sldId id="34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60"/>
    <p:restoredTop sz="82400"/>
  </p:normalViewPr>
  <p:slideViewPr>
    <p:cSldViewPr snapToGrid="0">
      <p:cViewPr varScale="1">
        <p:scale>
          <a:sx n="114" d="100"/>
          <a:sy n="114" d="100"/>
        </p:scale>
        <p:origin x="184" y="1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7D8F2-683C-8741-BCB3-AA359C769C27}" type="datetimeFigureOut">
              <a:rPr lang="en-US" smtClean="0"/>
              <a:t>6/17/24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8382F6-CA38-584A-9E19-21AF4EA8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83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B1D63-99C8-364F-81D3-57554F75F81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90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382F6-CA38-584A-9E19-21AF4EA810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703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ComfyUI</a:t>
            </a:r>
            <a:r>
              <a:rPr lang="en-US" dirty="0"/>
              <a:t> is a user interface that closely follows the way Blender works. If you haven’t used blender before, it’s 3D modelling software.</a:t>
            </a:r>
          </a:p>
          <a:p>
            <a:endParaRPr lang="en-US" dirty="0"/>
          </a:p>
          <a:p>
            <a:r>
              <a:rPr lang="en-GB" b="0" i="0" dirty="0" err="1">
                <a:solidFill>
                  <a:srgbClr val="FFFFFF"/>
                </a:solidFill>
                <a:effectLst/>
                <a:highlight>
                  <a:srgbClr val="2A303C"/>
                </a:highlight>
                <a:latin typeface="-apple-system"/>
              </a:rPr>
              <a:t>ComfyUI</a:t>
            </a:r>
            <a:r>
              <a:rPr lang="en-GB" b="0" i="0" dirty="0">
                <a:solidFill>
                  <a:srgbClr val="FFFFFF"/>
                </a:solidFill>
                <a:effectLst/>
                <a:highlight>
                  <a:srgbClr val="2A303C"/>
                </a:highlight>
                <a:latin typeface="-apple-system"/>
              </a:rPr>
              <a:t> is a node-based GUI for Stable Diffusion. You can construct an image generation workflow by chaining different blocks (called </a:t>
            </a:r>
            <a:r>
              <a:rPr lang="en-GB" b="1" i="0" dirty="0">
                <a:solidFill>
                  <a:srgbClr val="FFFFFF"/>
                </a:solidFill>
                <a:effectLst/>
                <a:highlight>
                  <a:srgbClr val="2A303C"/>
                </a:highlight>
                <a:latin typeface="-apple-system"/>
              </a:rPr>
              <a:t>nodes</a:t>
            </a:r>
            <a:r>
              <a:rPr lang="en-GB" b="0" i="0" dirty="0">
                <a:solidFill>
                  <a:srgbClr val="FFFFFF"/>
                </a:solidFill>
                <a:effectLst/>
                <a:highlight>
                  <a:srgbClr val="2A303C"/>
                </a:highlight>
                <a:latin typeface="-apple-system"/>
              </a:rPr>
              <a:t>) together.</a:t>
            </a:r>
            <a:endParaRPr lang="en-US" b="0" i="0" dirty="0">
              <a:solidFill>
                <a:srgbClr val="FFFFFF"/>
              </a:solidFill>
              <a:effectLst/>
              <a:highlight>
                <a:srgbClr val="2A303C"/>
              </a:highlight>
              <a:latin typeface="-apple-system"/>
            </a:endParaRPr>
          </a:p>
          <a:p>
            <a:endParaRPr lang="en-US" b="0" i="0" dirty="0">
              <a:solidFill>
                <a:srgbClr val="FFFFFF"/>
              </a:solidFill>
              <a:effectLst/>
              <a:highlight>
                <a:srgbClr val="2A303C"/>
              </a:highlight>
              <a:latin typeface="-apple-system"/>
            </a:endParaRPr>
          </a:p>
          <a:p>
            <a:r>
              <a:rPr lang="en-US" b="0" i="0" dirty="0">
                <a:solidFill>
                  <a:srgbClr val="FFFFFF"/>
                </a:solidFill>
                <a:effectLst/>
                <a:highlight>
                  <a:srgbClr val="2A303C"/>
                </a:highlight>
                <a:latin typeface="-apple-system"/>
              </a:rPr>
              <a:t>It allows you to configure nodes and create some cool stuff - all of the additions we talked about 2 weeks ago, are all present here in the UI.</a:t>
            </a:r>
          </a:p>
          <a:p>
            <a:endParaRPr lang="en-US" b="0" i="0" dirty="0">
              <a:solidFill>
                <a:srgbClr val="FFFFFF"/>
              </a:solidFill>
              <a:effectLst/>
              <a:highlight>
                <a:srgbClr val="2A303C"/>
              </a:highlight>
              <a:latin typeface="-apple-system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382F6-CA38-584A-9E19-21AF4EA810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36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EDE06-118B-3FD7-BDF0-70E816E6B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C4F0CA-7672-4D68-A90F-E8E427219D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8F62C3-111B-5581-1923-D1A6387B51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 to </a:t>
            </a:r>
            <a:r>
              <a:rPr lang="en-US" dirty="0" err="1"/>
              <a:t>LoRA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PEFT Library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829D3D-C5A8-CF22-DF67-0DC34B81A4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27E4C1-A6EC-8946-BBCD-755D8945F2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315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B1D63-99C8-364F-81D3-57554F75F8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932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382F6-CA38-584A-9E19-21AF4EA810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513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DB856-1491-94EC-F97A-9172FF97A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06C00A-CBC4-347B-8DCF-2E9215DFFC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7C15E-24CA-9B4A-575D-34471592A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E2D9C-5E8A-992E-CFAA-905940BDB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20EAA-D0B2-91C8-2E40-0386FEE39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13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326B8-6937-A2E8-A3F0-F076444F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2808A-66AF-60AD-78D6-B4FD870D1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1D56D-35CD-ED52-BA8D-A8D1D9398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6CC2E-EC86-95E8-B16D-142A924E0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7D3DC-0201-516A-7F89-7B8E026B9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63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F4B763-61DF-1001-3028-FF840C6CDE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D4B09-A966-AE0F-D4B4-856A87A56E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97DF0-FB5D-8D34-C6BF-C41230560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DA288-CAB5-3653-F349-3475A1440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BB17B-C160-D3D4-CE71-3C4CD5865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45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56E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269E62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0" y="5688218"/>
            <a:ext cx="12192000" cy="11697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269E62"/>
              </a:solidFill>
            </a:endParaRPr>
          </a:p>
        </p:txBody>
      </p:sp>
      <p:pic>
        <p:nvPicPr>
          <p:cNvPr id="4" name="Picture 3" descr="logo landsca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19" y="6042840"/>
            <a:ext cx="1719725" cy="514429"/>
          </a:xfrm>
          <a:prstGeom prst="rect">
            <a:avLst/>
          </a:prstGeom>
        </p:spPr>
      </p:pic>
      <p:pic>
        <p:nvPicPr>
          <p:cNvPr id="11" name="Picture 10" descr="Schmidt 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034" y="6042839"/>
            <a:ext cx="1162612" cy="514431"/>
          </a:xfrm>
          <a:prstGeom prst="rect">
            <a:avLst/>
          </a:prstGeom>
        </p:spPr>
      </p:pic>
      <p:sp>
        <p:nvSpPr>
          <p:cNvPr id="10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808654" y="1492897"/>
            <a:ext cx="6480292" cy="1458343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GB"/>
              <a:t>Title</a:t>
            </a:r>
            <a:endParaRPr lang="en-US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808654" y="3054911"/>
            <a:ext cx="6480292" cy="870859"/>
          </a:xfrm>
        </p:spPr>
        <p:txBody>
          <a:bodyPr>
            <a:normAutofit/>
          </a:bodyPr>
          <a:lstStyle>
            <a:lvl1pPr marL="0" indent="0">
              <a:buNone/>
              <a:defRPr sz="2667" b="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GB"/>
              <a:t>Sub-title</a:t>
            </a:r>
            <a:endParaRPr lang="en-US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08654" y="4022529"/>
            <a:ext cx="6480292" cy="483811"/>
          </a:xfrm>
        </p:spPr>
        <p:txBody>
          <a:bodyPr>
            <a:normAutofit/>
          </a:bodyPr>
          <a:lstStyle>
            <a:lvl1pPr marL="0" indent="0">
              <a:buNone/>
              <a:defRPr sz="2133" b="0">
                <a:solidFill>
                  <a:schemeClr val="bg1"/>
                </a:solidFill>
                <a:latin typeface="Helvetica Light"/>
                <a:cs typeface="Helvetica Light"/>
              </a:defRPr>
            </a:lvl1pPr>
          </a:lstStyle>
          <a:p>
            <a:pPr lvl="0"/>
            <a:r>
              <a:rPr lang="en-GB"/>
              <a:t>Sub-text</a:t>
            </a:r>
            <a:endParaRPr lang="en-US"/>
          </a:p>
        </p:txBody>
      </p:sp>
      <p:pic>
        <p:nvPicPr>
          <p:cNvPr id="18" name="Picture 17" descr="colours_1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14"/>
          <a:stretch/>
        </p:blipFill>
        <p:spPr>
          <a:xfrm>
            <a:off x="7288946" y="22435"/>
            <a:ext cx="4903055" cy="6835564"/>
          </a:xfrm>
          <a:prstGeom prst="rect">
            <a:avLst/>
          </a:prstGeom>
        </p:spPr>
      </p:pic>
      <p:cxnSp>
        <p:nvCxnSpPr>
          <p:cNvPr id="19" name="Straight Connector 18"/>
          <p:cNvCxnSpPr/>
          <p:nvPr userDrawn="1"/>
        </p:nvCxnSpPr>
        <p:spPr>
          <a:xfrm>
            <a:off x="808654" y="2999615"/>
            <a:ext cx="6480292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908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129" y="0"/>
            <a:ext cx="4873871" cy="7395883"/>
          </a:xfrm>
          <a:prstGeom prst="rect">
            <a:avLst/>
          </a:prstGeom>
        </p:spPr>
      </p:pic>
      <p:sp>
        <p:nvSpPr>
          <p:cNvPr id="11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03659" y="373404"/>
            <a:ext cx="11176000" cy="63391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None/>
              <a:defRPr sz="3200" b="1" baseline="0">
                <a:solidFill>
                  <a:srgbClr val="235EE2"/>
                </a:solidFill>
                <a:latin typeface="Helvetica"/>
                <a:cs typeface="Helvetica"/>
              </a:defRPr>
            </a:lvl1pPr>
            <a:lvl2pPr>
              <a:defRPr>
                <a:latin typeface="Avenir Heavy"/>
                <a:cs typeface="Avenir Heavy"/>
              </a:defRPr>
            </a:lvl2pPr>
            <a:lvl3pPr>
              <a:defRPr>
                <a:latin typeface="Avenir Heavy"/>
                <a:cs typeface="Avenir Heavy"/>
              </a:defRPr>
            </a:lvl3pPr>
            <a:lvl4pPr>
              <a:defRPr>
                <a:latin typeface="Avenir Heavy"/>
                <a:cs typeface="Avenir Heavy"/>
              </a:defRPr>
            </a:lvl4pPr>
            <a:lvl5pPr>
              <a:defRPr>
                <a:latin typeface="Avenir Heavy"/>
                <a:cs typeface="Avenir Heavy"/>
              </a:defRPr>
            </a:lvl5pPr>
          </a:lstStyle>
          <a:p>
            <a:pPr lvl="0"/>
            <a:r>
              <a:rPr lang="en-US"/>
              <a:t>Slide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03659" y="1071268"/>
            <a:ext cx="11176000" cy="0"/>
          </a:xfrm>
          <a:prstGeom prst="line">
            <a:avLst/>
          </a:prstGeom>
          <a:ln>
            <a:solidFill>
              <a:srgbClr val="1F5A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03659" y="1146008"/>
            <a:ext cx="11176000" cy="59942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None/>
              <a:defRPr sz="2667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>
              <a:defRPr>
                <a:latin typeface="Avenir Heavy"/>
                <a:cs typeface="Avenir Heavy"/>
              </a:defRPr>
            </a:lvl2pPr>
            <a:lvl3pPr>
              <a:defRPr>
                <a:latin typeface="Avenir Heavy"/>
                <a:cs typeface="Avenir Heavy"/>
              </a:defRPr>
            </a:lvl3pPr>
            <a:lvl4pPr>
              <a:defRPr>
                <a:latin typeface="Avenir Heavy"/>
                <a:cs typeface="Avenir Heavy"/>
              </a:defRPr>
            </a:lvl4pPr>
            <a:lvl5pPr>
              <a:defRPr>
                <a:latin typeface="Avenir Heavy"/>
                <a:cs typeface="Avenir Heavy"/>
              </a:defRPr>
            </a:lvl5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03659" y="1867010"/>
            <a:ext cx="11176000" cy="3994529"/>
          </a:xfrm>
          <a:prstGeom prst="rect">
            <a:avLst/>
          </a:prstGeom>
        </p:spPr>
        <p:txBody>
          <a:bodyPr vert="horz"/>
          <a:lstStyle>
            <a:lvl1pPr marL="380990" indent="-380990">
              <a:buClr>
                <a:srgbClr val="235EE2"/>
              </a:buClr>
              <a:buSzPct val="70000"/>
              <a:buFont typeface="Courier New"/>
              <a:buChar char="o"/>
              <a:defRPr sz="1867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>
              <a:buClr>
                <a:srgbClr val="235EE2"/>
              </a:buClr>
              <a:buSzPct val="70000"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/>
                <a:cs typeface="Helvetica Light"/>
              </a:defRPr>
            </a:lvl2pPr>
            <a:lvl3pPr>
              <a:defRPr>
                <a:latin typeface="Avenir Heavy"/>
                <a:cs typeface="Avenir Heavy"/>
              </a:defRPr>
            </a:lvl3pPr>
            <a:lvl4pPr>
              <a:defRPr>
                <a:latin typeface="Avenir Heavy"/>
                <a:cs typeface="Avenir Heavy"/>
              </a:defRPr>
            </a:lvl4pPr>
            <a:lvl5pPr>
              <a:defRPr>
                <a:latin typeface="Avenir Heavy"/>
                <a:cs typeface="Avenir Heavy"/>
              </a:defRPr>
            </a:lvl5pPr>
          </a:lstStyle>
          <a:p>
            <a:pPr lvl="0"/>
            <a:r>
              <a:rPr lang="en-US"/>
              <a:t>Body text</a:t>
            </a:r>
          </a:p>
          <a:p>
            <a:pPr lvl="1"/>
            <a:r>
              <a:rPr lang="en-US">
                <a:latin typeface="Avenir Book"/>
                <a:cs typeface="Avenir Book"/>
              </a:rPr>
              <a:t>Sub text</a:t>
            </a:r>
            <a:endParaRPr lang="en-US"/>
          </a:p>
          <a:p>
            <a:pPr lvl="0"/>
            <a:endParaRPr lang="en-US"/>
          </a:p>
        </p:txBody>
      </p:sp>
      <p:pic>
        <p:nvPicPr>
          <p:cNvPr id="10" name="Picture 9" descr="logo landscap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19" y="6042840"/>
            <a:ext cx="1719725" cy="514429"/>
          </a:xfrm>
          <a:prstGeom prst="rect">
            <a:avLst/>
          </a:prstGeom>
        </p:spPr>
      </p:pic>
      <p:pic>
        <p:nvPicPr>
          <p:cNvPr id="12" name="Picture 11" descr="Schmidt 1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034" y="6042839"/>
            <a:ext cx="1162612" cy="51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59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AEC4D-F680-87A9-07D3-32D95341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9EBDF-1D6C-F613-80ED-AA5238CC7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3D372-B6D0-C33E-C7D1-132BF9411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D40F8-5D98-FABC-B355-4E8CD4F83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22C72-6829-A349-D841-5E9DE0AA8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4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E126-B4A8-4168-C56B-5EC553FB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1CA5-1E4C-6688-D30E-932C22ACE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6196-ABA1-CC39-B3E4-B534E62E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D77FC7-A193-3E57-7CEE-C5B414F80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F121B-CF4E-1F19-7643-85B39B42B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80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C82CE-1A4D-28E3-6B8D-FE99CF0DD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FCE3E-37A5-BD8E-2123-EDB9E477FE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66E1D-CF25-AEAE-CA51-E042AC3E0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339E50-01B0-167D-9C00-D4AE0342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619B0-715F-AE7B-17C9-1DB5552BD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1B0B01-2AE4-4059-BB56-8DE5D3034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09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E6BF1-E3AF-2E3D-5C4D-1780AA2E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CFB8B-8BCA-BDBA-C107-16463220B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EBE7C-3C5D-6FC7-F8D0-B1DD42806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518544-FFC1-9140-C7D3-0CD2467347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505CA0-79D7-6FF9-14F3-E98F897C2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5450CA-C9FE-0E27-C49C-1425C0EDA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AF557F-2380-EDBB-DF51-035D17AFE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583A1C-6279-7330-7DBB-37F3D872E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06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94FF2-4EBF-26C7-E7F0-FE318212E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8A39BE-3044-20FA-42D3-084F7EF01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6A1E31-CEE3-4F61-D7B6-24E1137E8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953F9-76EC-1324-334B-7F22794A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860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550FDF-4A18-9644-D431-ADD2578D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4F2B7F-2DCF-7A2C-EAD6-2EA5FC1F4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BD9464-4D77-DFA8-E0DC-15D1CE426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52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0246E-4E08-7152-F31C-F458CE0F1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AF0A2-87F3-8D4B-3983-C98EBD764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3806D-4547-73C6-54C6-4A23F7AD1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0DEB6E-E49E-20F8-7EDA-B706C2DDE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0A116-CE93-A4DC-F1FA-76FCBDD33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B8FCF-41C4-7F56-4607-21131A331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40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B257B-BBC3-41F1-2280-A76E3BD16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A32F98-9CDA-7F1E-B304-DE228BE12D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1A7927-411E-414C-F610-32699DC4A7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62681A-4DF2-5114-FB76-AA47616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8FBE2-7E22-E2E1-467F-3C286F3D9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EB8A2D-DE10-90F7-DAA5-DEA83BDDA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89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3D91F2-D91D-0112-14A3-6865BF08A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8C467A-BF72-5CA3-E737-11F198DC6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8AC14-43E5-5E56-9255-199B6BA9BE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425C88-EB8A-204F-856E-8565819F8983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2FAFC-2084-FF39-73C4-996FC19B99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8E570-44FB-C88A-40DB-287741BFDD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36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11" Type="http://schemas.openxmlformats.org/officeDocument/2006/relationships/image" Target="../media/image13.jpe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vert="horz" lIns="121920" tIns="60960" rIns="121920" bIns="60960" rtlCol="0" anchor="t"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Stable Diffusion</a:t>
            </a:r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08654" y="3187094"/>
            <a:ext cx="6480292" cy="483811"/>
          </a:xfrm>
        </p:spPr>
        <p:txBody>
          <a:bodyPr vert="horz" lIns="121920" tIns="60960" rIns="121920" bIns="60960" rtlCol="0" anchor="t">
            <a:normAutofit/>
          </a:bodyPr>
          <a:lstStyle/>
          <a:p>
            <a:r>
              <a:rPr lang="en-US" dirty="0"/>
              <a:t>Accelerate </a:t>
            </a:r>
            <a:r>
              <a:rPr lang="en-US" dirty="0" err="1"/>
              <a:t>Programme</a:t>
            </a:r>
            <a:r>
              <a:rPr lang="en-US" dirty="0"/>
              <a:t> for Scientific Discovery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18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5CEFBB-F273-07C0-B3B1-7CF90FE5D8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Stable Diffusion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73307-D099-4E93-68E9-1310D9EBB5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Stable Diffusion highlights the power of open source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2FC05-4E29-EC10-7FA1-E7F41D548D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 rich and varied community has rallied around open source models…</a:t>
            </a:r>
          </a:p>
        </p:txBody>
      </p:sp>
      <p:pic>
        <p:nvPicPr>
          <p:cNvPr id="6" name="Picture 5" descr="A purple and blue sky with stars&#10;&#10;Description automatically generated">
            <a:extLst>
              <a:ext uri="{FF2B5EF4-FFF2-40B4-BE49-F238E27FC236}">
                <a16:creationId xmlns:a16="http://schemas.microsoft.com/office/drawing/2014/main" id="{BB85AB04-A19D-A99E-EBC7-199681B73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41" y="2212978"/>
            <a:ext cx="4899631" cy="852303"/>
          </a:xfrm>
          <a:prstGeom prst="rect">
            <a:avLst/>
          </a:prstGeom>
        </p:spPr>
      </p:pic>
      <p:pic>
        <p:nvPicPr>
          <p:cNvPr id="10" name="Picture 9" descr="A blue and black rectangular object&#10;&#10;Description automatically generated">
            <a:extLst>
              <a:ext uri="{FF2B5EF4-FFF2-40B4-BE49-F238E27FC236}">
                <a16:creationId xmlns:a16="http://schemas.microsoft.com/office/drawing/2014/main" id="{D83D3114-AC21-8330-F708-F160049AB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341" y="3065281"/>
            <a:ext cx="4899631" cy="852304"/>
          </a:xfrm>
          <a:prstGeom prst="rect">
            <a:avLst/>
          </a:prstGeom>
        </p:spPr>
      </p:pic>
      <p:pic>
        <p:nvPicPr>
          <p:cNvPr id="12" name="Picture 11" descr="A black rectangular object with a black stripe&#10;&#10;Description automatically generated">
            <a:extLst>
              <a:ext uri="{FF2B5EF4-FFF2-40B4-BE49-F238E27FC236}">
                <a16:creationId xmlns:a16="http://schemas.microsoft.com/office/drawing/2014/main" id="{C29C6254-C6CB-02FD-7B7C-D157F6C126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41" y="4769888"/>
            <a:ext cx="4899631" cy="852303"/>
          </a:xfrm>
          <a:prstGeom prst="rect">
            <a:avLst/>
          </a:prstGeom>
        </p:spPr>
      </p:pic>
      <p:pic>
        <p:nvPicPr>
          <p:cNvPr id="14" name="Picture 13" descr="A black rectangular object with a black stripe&#10;&#10;Description automatically generated">
            <a:extLst>
              <a:ext uri="{FF2B5EF4-FFF2-40B4-BE49-F238E27FC236}">
                <a16:creationId xmlns:a16="http://schemas.microsoft.com/office/drawing/2014/main" id="{618D90AB-9244-C1D1-17FA-3068A92168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341" y="3917584"/>
            <a:ext cx="4899631" cy="852304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66FCB6F7-5AED-6760-C049-E2D39D18C7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62156" y="4552659"/>
            <a:ext cx="4539114" cy="2098270"/>
          </a:xfrm>
          <a:prstGeom prst="rect">
            <a:avLst/>
          </a:prstGeom>
        </p:spPr>
      </p:pic>
      <p:pic>
        <p:nvPicPr>
          <p:cNvPr id="18" name="Picture 17" descr="A black and white logo&#10;&#10;Description automatically generated">
            <a:extLst>
              <a:ext uri="{FF2B5EF4-FFF2-40B4-BE49-F238E27FC236}">
                <a16:creationId xmlns:a16="http://schemas.microsoft.com/office/drawing/2014/main" id="{CC1B5972-39D2-8BA9-8927-3B52564237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27137" y="6061521"/>
            <a:ext cx="2057400" cy="749300"/>
          </a:xfrm>
          <a:prstGeom prst="rect">
            <a:avLst/>
          </a:prstGeom>
        </p:spPr>
      </p:pic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9E51CF21-0CD7-01C8-5A70-6B9DC88FC8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60115" y="1727274"/>
            <a:ext cx="4112428" cy="2479417"/>
          </a:xfrm>
          <a:prstGeom prst="rect">
            <a:avLst/>
          </a:prstGeom>
        </p:spPr>
      </p:pic>
      <p:pic>
        <p:nvPicPr>
          <p:cNvPr id="22" name="Picture 21" descr="A screenshot of a web page&#10;&#10;Description automatically generated">
            <a:extLst>
              <a:ext uri="{FF2B5EF4-FFF2-40B4-BE49-F238E27FC236}">
                <a16:creationId xmlns:a16="http://schemas.microsoft.com/office/drawing/2014/main" id="{D9927E41-946D-493E-FE12-53DE9B2D661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77180" y="3230215"/>
            <a:ext cx="3624918" cy="351937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10B701A-079B-06EC-2743-D39045BD1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180" y="1863743"/>
            <a:ext cx="3411574" cy="80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4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FFB786-3E69-84D8-3E9D-5EEE82F40A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Stable Diffusion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9CB94-8150-6D99-E5C6-8819B2AD72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ComfyUI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3D7B1A-F433-CEFD-C810-A14679470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659" y="1884128"/>
            <a:ext cx="11215738" cy="401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06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7C7633-8C06-C89B-3C73-1FF8680C8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3BB2FA-DC91-47AD-FF2E-ADB7D6475D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121920" tIns="60960" rIns="121920" bIns="60960" rtlCol="0" anchor="t">
            <a:normAutofit/>
          </a:bodyPr>
          <a:lstStyle/>
          <a:p>
            <a:r>
              <a:rPr lang="en-US" dirty="0" err="1"/>
              <a:t>LoRA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946EB935-2C1C-D6BD-009A-BDA8835A11F8}"/>
                  </a:ext>
                </a:extLst>
              </p:cNvPr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503659" y="1272210"/>
                <a:ext cx="4810464" cy="4589329"/>
              </a:xfrm>
            </p:spPr>
            <p:txBody>
              <a:bodyPr vert="horz" lIns="121920" tIns="60960" rIns="121920" bIns="60960" rtlCol="0" anchor="t">
                <a:normAutofit/>
              </a:bodyPr>
              <a:lstStyle/>
              <a:p>
                <a:r>
                  <a:rPr lang="en-US" dirty="0">
                    <a:solidFill>
                      <a:srgbClr val="404040"/>
                    </a:solidFill>
                  </a:rPr>
                  <a:t>Finetuning a model can be expensive!</a:t>
                </a:r>
              </a:p>
              <a:p>
                <a:r>
                  <a:rPr lang="en-US" dirty="0">
                    <a:solidFill>
                      <a:srgbClr val="404040"/>
                    </a:solidFill>
                  </a:rPr>
                  <a:t>The new weights are denoted by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GB" b="0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solidFill>
                                <a:srgbClr val="40404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solidFill>
                                <a:srgbClr val="404040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rgbClr val="40404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b="0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GB" b="0" i="0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GB" b="0" i="1" smtClean="0">
                          <a:solidFill>
                            <a:srgbClr val="404040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en-US" dirty="0">
                  <a:solidFill>
                    <a:srgbClr val="404040"/>
                  </a:solidFill>
                </a:endParaRPr>
              </a:p>
              <a:p>
                <a:r>
                  <a:rPr lang="en-US" dirty="0">
                    <a:solidFill>
                      <a:srgbClr val="404040"/>
                    </a:solidFill>
                  </a:rPr>
                  <a:t>The difference between the pretrained weights and finetuned weights,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en-GB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>
                    <a:solidFill>
                      <a:srgbClr val="404040"/>
                    </a:solidFill>
                  </a:rPr>
                  <a:t>, is small and has low rank.</a:t>
                </a:r>
              </a:p>
              <a:p>
                <a:r>
                  <a:rPr lang="en-US" dirty="0">
                    <a:solidFill>
                      <a:srgbClr val="404040"/>
                    </a:solidFill>
                  </a:rPr>
                  <a:t>Approximate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en-GB" b="0" i="1" smtClean="0">
                        <a:solidFill>
                          <a:srgbClr val="404040"/>
                        </a:solidFill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>
                    <a:solidFill>
                      <a:srgbClr val="404040"/>
                    </a:solidFill>
                  </a:rPr>
                  <a:t> by two low rank matrices that you can train instead.</a:t>
                </a:r>
              </a:p>
              <a:p>
                <a:r>
                  <a:rPr lang="en-US" dirty="0">
                    <a:solidFill>
                      <a:srgbClr val="404040"/>
                    </a:solidFill>
                  </a:rPr>
                  <a:t>Each attention module has 4 matrices to train, and the final layers are usually fixed.</a:t>
                </a:r>
              </a:p>
              <a:p>
                <a:r>
                  <a:rPr lang="en-US" dirty="0">
                    <a:solidFill>
                      <a:srgbClr val="404040"/>
                    </a:solidFill>
                  </a:rPr>
                  <a:t>Massively decreases the training cost, with minimal loss of performance.</a:t>
                </a:r>
              </a:p>
            </p:txBody>
          </p:sp>
        </mc:Choice>
        <mc:Fallback xmlns="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946EB935-2C1C-D6BD-009A-BDA8835A11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503659" y="1272210"/>
                <a:ext cx="4810464" cy="4589329"/>
              </a:xfrm>
              <a:blipFill>
                <a:blip r:embed="rId3"/>
                <a:stretch>
                  <a:fillRect t="-8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E5502F85-8D03-5885-ACA9-3569827D7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864" y="1272210"/>
            <a:ext cx="4521641" cy="432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41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vert="horz" lIns="121920" tIns="60960" rIns="121920" bIns="60960" rtlCol="0" anchor="t"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Code</a:t>
            </a:r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08654" y="3187094"/>
            <a:ext cx="6480292" cy="483811"/>
          </a:xfrm>
        </p:spPr>
        <p:txBody>
          <a:bodyPr vert="horz" lIns="121920" tIns="60960" rIns="121920" bIns="60960" rtlCol="0" anchor="t">
            <a:normAutofit/>
          </a:bodyPr>
          <a:lstStyle/>
          <a:p>
            <a:r>
              <a:rPr lang="en-US" dirty="0"/>
              <a:t>Accelerate </a:t>
            </a:r>
            <a:r>
              <a:rPr lang="en-US" dirty="0" err="1"/>
              <a:t>Programme</a:t>
            </a:r>
            <a:r>
              <a:rPr lang="en-US" dirty="0"/>
              <a:t> for Scientific Discovery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317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76D0D-E35C-8E2F-D1F1-2761822508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923F4-92B0-8777-6EEE-C795D6C44B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As part of the workshop we have put together some short examples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B8C30C-108C-7D78-325D-51A9C98CA1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Autoencoders and VAEs</a:t>
            </a:r>
          </a:p>
          <a:p>
            <a:r>
              <a:rPr lang="en-US" dirty="0"/>
              <a:t>Simple CLIP</a:t>
            </a:r>
          </a:p>
          <a:p>
            <a:r>
              <a:rPr lang="en-US" dirty="0"/>
              <a:t>U-Net</a:t>
            </a:r>
          </a:p>
          <a:p>
            <a:r>
              <a:rPr lang="en-US" dirty="0"/>
              <a:t>DDPM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264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DCB82D-4137-F1F1-E8FE-D2C38BABD4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Hugging Face Diffusers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8B1EA-6C0B-A30A-D4CF-E174F17618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Fortunately, Hugging Face has done a large amount of the work for us…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DC78CB-6EE6-4F5D-2331-82B7B44D3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641" y="1884128"/>
            <a:ext cx="9146035" cy="396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51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323D79-424F-167B-7816-7FD2710CC0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Hugging Face Diffusers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9796EF-1E09-7715-F8CB-60246960BA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Diffusers offers a wide range of easy to build models…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EC153B-13FF-7343-FF5D-6133138A3F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UNet1DModel</a:t>
            </a:r>
          </a:p>
          <a:p>
            <a:r>
              <a:rPr lang="en-US" dirty="0"/>
              <a:t>UNet2DModel</a:t>
            </a:r>
          </a:p>
          <a:p>
            <a:r>
              <a:rPr lang="en-US" dirty="0"/>
              <a:t>Options for conditioning</a:t>
            </a:r>
          </a:p>
        </p:txBody>
      </p:sp>
    </p:spTree>
    <p:extLst>
      <p:ext uri="{BB962C8B-B14F-4D97-AF65-F5344CB8AC3E}">
        <p14:creationId xmlns:p14="http://schemas.microsoft.com/office/powerpoint/2010/main" val="2448028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200A39-F71E-E94C-60AB-18B939D2B6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Additional Information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C3F19-2C4B-2F5C-562F-A73797915B1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What do you think could be covered…?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CC7806-21E7-640E-133D-5B31810EAC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598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13017</TotalTime>
  <Words>282</Words>
  <Application>Microsoft Macintosh PowerPoint</Application>
  <PresentationFormat>Widescreen</PresentationFormat>
  <Paragraphs>52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-apple-system</vt:lpstr>
      <vt:lpstr>Aptos</vt:lpstr>
      <vt:lpstr>Aptos Display</vt:lpstr>
      <vt:lpstr>Arial</vt:lpstr>
      <vt:lpstr>Avenir Book</vt:lpstr>
      <vt:lpstr>Avenir Heavy</vt:lpstr>
      <vt:lpstr>Cambria Math</vt:lpstr>
      <vt:lpstr>Courier New</vt:lpstr>
      <vt:lpstr>Helvetica</vt:lpstr>
      <vt:lpstr>Helvetica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Ryan Daniels</dc:creator>
  <cp:lastModifiedBy>Ryan Daniels</cp:lastModifiedBy>
  <cp:revision>3</cp:revision>
  <dcterms:created xsi:type="dcterms:W3CDTF">2024-06-07T08:49:54Z</dcterms:created>
  <dcterms:modified xsi:type="dcterms:W3CDTF">2024-06-19T14:14:16Z</dcterms:modified>
</cp:coreProperties>
</file>

<file path=docProps/thumbnail.jpeg>
</file>